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4" d="100"/>
          <a:sy n="44" d="100"/>
        </p:scale>
        <p:origin x="-1230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ОБЛАСТИ</a:t>
            </a:r>
            <a:r>
              <a:rPr lang="ru-RU" baseline="0" dirty="0" smtClean="0"/>
              <a:t> РАЗВИТИЯ ДОШКОЛЬНИКОВ</a:t>
            </a:r>
          </a:p>
          <a:p>
            <a:pPr>
              <a:defRPr/>
            </a:pP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9627437229196782E-2"/>
          <c:y val="4.9642524198609761E-2"/>
          <c:w val="0.55103339212309754"/>
          <c:h val="0.7155169294863141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16</a:t>
                    </a:r>
                    <a:r>
                      <a:rPr lang="ru-RU" baseline="0" dirty="0" smtClean="0"/>
                      <a:t> 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14</a:t>
                    </a:r>
                    <a:r>
                      <a:rPr lang="ru-RU" baseline="0" dirty="0" smtClean="0"/>
                      <a:t> 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10</a:t>
                    </a:r>
                    <a:r>
                      <a:rPr lang="ru-RU" baseline="0" dirty="0" smtClean="0"/>
                      <a:t> ЧЕЛ.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5.2407247409018066E-2"/>
                  <c:y val="8.351834759398313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</a:t>
                    </a:r>
                    <a:r>
                      <a:rPr lang="ru-RU" baseline="0" dirty="0" smtClean="0"/>
                      <a:t> ЧЕЛ.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cat>
            <c:strRef>
              <c:f>Лист1!$A$2:$A$5</c:f>
              <c:strCache>
                <c:ptCount val="4"/>
                <c:pt idx="0">
                  <c:v>ОБЛАСТЬ ПОЗНАВАТЕЛЬНОГО РАЗВИТИЯ</c:v>
                </c:pt>
                <c:pt idx="1">
                  <c:v>ОБЛАСТЬ РЕЧЕВОГО РАЗВИТИЯ</c:v>
                </c:pt>
                <c:pt idx="2">
                  <c:v>ОБЛАСТЬ ФИЗИЧЕСКОГО РАЗВИТИЯ</c:v>
                </c:pt>
                <c:pt idx="3">
                  <c:v>ОБЛАСТЬ ХУДОЖЕСТВЕННО-ЭСТЕТИЧЕСКОГО РАЗВИТИЯ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0.66242205727141434"/>
          <c:y val="7.1620054196691721E-2"/>
          <c:w val="0.32812958778389711"/>
          <c:h val="0.6673656981495712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ОБЛАСТИ</a:t>
            </a:r>
            <a:r>
              <a:rPr lang="ru-RU" baseline="0" dirty="0" smtClean="0"/>
              <a:t> РАЗВИТИЯ ДОШКОЛЬНИКОВ</a:t>
            </a:r>
          </a:p>
          <a:p>
            <a:pPr>
              <a:defRPr/>
            </a:pP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9627437229196824E-2"/>
          <c:y val="4.9642524198609775E-2"/>
          <c:w val="0.55103339212309765"/>
          <c:h val="0.7155169294863139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13</a:t>
                    </a:r>
                    <a:r>
                      <a:rPr lang="ru-RU" baseline="0" dirty="0" smtClean="0"/>
                      <a:t> 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11</a:t>
                    </a:r>
                    <a:r>
                      <a:rPr lang="ru-RU" baseline="0" dirty="0" smtClean="0"/>
                      <a:t> 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7 ЧЕЛ.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5.2407247409018094E-2"/>
                  <c:y val="8.3518347593983217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По 4 ЧЕЛ.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cat>
            <c:strRef>
              <c:f>Лист1!$A$2:$A$5</c:f>
              <c:strCache>
                <c:ptCount val="4"/>
                <c:pt idx="0">
                  <c:v>ОБЛАСТЬ РЕЧЕВОГО РАЗВИТИЯ</c:v>
                </c:pt>
                <c:pt idx="1">
                  <c:v>ОБЛАСТЬ ФИЗИЧЕСКОГО РАЗВИТИЯ</c:v>
                </c:pt>
                <c:pt idx="2">
                  <c:v>ОБЛАСТЬ ПОЗНАВАТЕЛЬНОГО РАЗВИТИЯ</c:v>
                </c:pt>
                <c:pt idx="3">
                  <c:v>ОБЛАСТЬ ХУДОЖЕСТВЕННО-ЭСТЕТИЧЕСКОГО И СОЦИАЛЬНО-КОРММУНИКАТИВНОГО РАЗВИТИЯ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0.66242205727141468"/>
          <c:y val="7.1620054196691721E-2"/>
          <c:w val="0.32812958778389739"/>
          <c:h val="0.6673656981495718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ОБЛАСТИ</a:t>
            </a:r>
            <a:r>
              <a:rPr lang="ru-RU" baseline="0" dirty="0" smtClean="0"/>
              <a:t> РАЗВИТИЯ ДОШКОЛЬНИКОВ</a:t>
            </a:r>
          </a:p>
          <a:p>
            <a:pPr>
              <a:defRPr/>
            </a:pP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9627437229196851E-2"/>
          <c:y val="4.9642524198609796E-2"/>
          <c:w val="0.55103339212309765"/>
          <c:h val="0.71551692948631362"/>
        </c:manualLayout>
      </c:layout>
      <c:pie3DChart>
        <c:varyColors val="1"/>
        <c:ser>
          <c:idx val="0"/>
          <c:order val="0"/>
          <c:tx>
            <c:strRef>
              <c:f>'Лист1'!$B$1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15</a:t>
                    </a:r>
                    <a:r>
                      <a:rPr lang="ru-RU" baseline="0" dirty="0" smtClean="0"/>
                      <a:t> 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14</a:t>
                    </a:r>
                    <a:r>
                      <a:rPr lang="ru-RU" baseline="0" dirty="0" smtClean="0"/>
                      <a:t> 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10 ЧЕЛ.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0.10594792542892059"/>
                  <c:y val="6.4635576561376362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9 и 8 ЧЕЛ.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cat>
            <c:strRef>
              <c:f>'Лист1'!$A$2:$A$5</c:f>
              <c:strCache>
                <c:ptCount val="4"/>
                <c:pt idx="0">
                  <c:v>ОБЛАСТЬ ФИЗИЧЕСКОГО РАЗВИТИЯ</c:v>
                </c:pt>
                <c:pt idx="1">
                  <c:v>ОБЛАСТЬ ПОЗНАВАТЕЛЬНОГО РАЗВИТИЯ</c:v>
                </c:pt>
                <c:pt idx="2">
                  <c:v>ОБЛАСТЬ РЕЧЕВОГО РАЗВИТИЯ</c:v>
                </c:pt>
                <c:pt idx="3">
                  <c:v>ОБЛАСТЬ ХУДОЖЕСТВЕННО-ЭСТЕТИЧЕСКОГО И СОЦИАЛЬНО-КОРММУНИКАТИВНОГО РАЗВИТИЯ</c:v>
                </c:pt>
              </c:strCache>
            </c:strRef>
          </c:cat>
          <c:val>
            <c:numRef>
              <c:f>'Лист1'!$B$2:$B$5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0.6624220572714149"/>
          <c:y val="7.1620054196691721E-2"/>
          <c:w val="0.32812958778389761"/>
          <c:h val="0.6673656981495722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ОБЛАСТИ</a:t>
            </a:r>
            <a:r>
              <a:rPr lang="ru-RU" baseline="0" dirty="0" smtClean="0"/>
              <a:t> РАЗВИТИЯ ДОШКОЛЬНИКОВ</a:t>
            </a:r>
          </a:p>
          <a:p>
            <a:pPr>
              <a:defRPr/>
            </a:pP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9627437229196907E-2"/>
          <c:y val="4.9642524198609803E-2"/>
          <c:w val="0.55103339212309765"/>
          <c:h val="0.715516929486313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15</a:t>
                    </a:r>
                    <a:r>
                      <a:rPr lang="ru-RU" baseline="0" dirty="0" smtClean="0"/>
                      <a:t> 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14</a:t>
                    </a:r>
                    <a:r>
                      <a:rPr lang="ru-RU" baseline="0" dirty="0" smtClean="0"/>
                      <a:t> 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13 </a:t>
                    </a:r>
                    <a:r>
                      <a:rPr lang="ru-RU" baseline="0" dirty="0" smtClean="0"/>
                      <a:t>ЧЕЛ.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9.9649022132461476E-2"/>
                  <c:y val="7.5126004912824534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.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cat>
            <c:strRef>
              <c:f>Лист1!$A$2:$A$5</c:f>
              <c:strCache>
                <c:ptCount val="4"/>
                <c:pt idx="0">
                  <c:v>ОБЛАСТЬ ФИЗИЧЕСКОГО РАЗВИТИЯ</c:v>
                </c:pt>
                <c:pt idx="1">
                  <c:v>ОБЛАСТЬ ПОЗНАВАТЕЛЬНОГО И РЕЧЕВОГО РАЗВИТИЯ</c:v>
                </c:pt>
                <c:pt idx="2">
                  <c:v>ОБЛАСТЬ СОЦИАЛЬНО-КОММУНИКАТИВНОГО И ХУДОЖЕСТВЕННО-ЭСТЕТИЧЕСКОГО РАЗВИТИЯ</c:v>
                </c:pt>
                <c:pt idx="3">
                  <c:v>ОБЛАСТЬ ХУДОЖЕСТВЕННО-ЭСТЕТИЧЕСКОГО И СОЦИАЛЬНО-КОРММУНИКАТИВНОГО РАЗВИТИЯ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0.66242205727141512"/>
          <c:y val="7.1620054196691721E-2"/>
          <c:w val="0.32812958778389784"/>
          <c:h val="0.6673656981495728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ОБЛАСТИ</a:t>
            </a:r>
            <a:r>
              <a:rPr lang="ru-RU" baseline="0" dirty="0" smtClean="0"/>
              <a:t> РАЗВИТИЯ ДОШКОЛЬНИКОВ</a:t>
            </a:r>
          </a:p>
          <a:p>
            <a:pPr>
              <a:defRPr/>
            </a:pP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9627437229196907E-2"/>
          <c:y val="4.9642524198609803E-2"/>
          <c:w val="0.55103339212309765"/>
          <c:h val="0.715516929486313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11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smtClean="0"/>
                      <a:t>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4 </a:t>
                    </a:r>
                    <a:r>
                      <a:rPr lang="ru-RU" baseline="0" dirty="0" smtClean="0"/>
                      <a:t>ЧЕЛ.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3 ЧЕЛ.</a:t>
                    </a:r>
                    <a:endParaRPr lang="ru-RU" baseline="0" dirty="0" smtClean="0"/>
                  </a:p>
                </c:rich>
              </c:tx>
              <c:showVal val="1"/>
            </c:dLbl>
            <c:dLbl>
              <c:idx val="3"/>
              <c:layout>
                <c:manualLayout>
                  <c:x val="0.10594792542892059"/>
                  <c:y val="6.4635576561376362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1 ЧЕЛ</a:t>
                    </a:r>
                    <a:r>
                      <a:rPr lang="ru-RU" baseline="0" dirty="0" smtClean="0"/>
                      <a:t>.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cat>
            <c:strRef>
              <c:f>Лист1!$A$2:$A$5</c:f>
              <c:strCache>
                <c:ptCount val="4"/>
                <c:pt idx="0">
                  <c:v>ОБЛАСТЬ ПОЗНАВАТЕЛЬНОГО РАЗВИТИЯ</c:v>
                </c:pt>
                <c:pt idx="1">
                  <c:v>ОБЛАСТЬ РЕЧЕВОГО РАЗВИТИЯ</c:v>
                </c:pt>
                <c:pt idx="2">
                  <c:v>ОБЛАСТЬ ФИЗИЧЕСКОГО РАЗВИТИЯ</c:v>
                </c:pt>
                <c:pt idx="3">
                  <c:v>ОБЛАСТЬ СОЦИАЛЬНО-КОММУНИКАТИВНОГО РАЗВИТИЯ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0.66242205727141512"/>
          <c:y val="7.1620054196691721E-2"/>
          <c:w val="0.32812958778389784"/>
          <c:h val="0.6673656981495728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6B0A7-3D79-463B-A651-62597CB7FFC3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C12B9-DC01-45BB-8DE1-A574BD1CB4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C12B9-DC01-45BB-8DE1-A574BD1CB43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C12B9-DC01-45BB-8DE1-A574BD1CB43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C12B9-DC01-45BB-8DE1-A574BD1CB43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C12B9-DC01-45BB-8DE1-A574BD1CB43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C12B9-DC01-45BB-8DE1-A574BD1CB43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О П Р Е Д Е Л Е Н И Е</a:t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ПРИОРИТЕТНЫХ НАПРАВЛЕНИЙ ПСИХОЛОГО-ПЕДАГОГИЧЕСКОЙ ДЕЯТЕЛЬНОСТИ</a:t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МКДОУ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16 В УСЛОВИЯХ ВВЕДЕНИЯ ФГОС ДОО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28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АНАЛИЗ АНКЕТИРОВАНИЯ РОДИТЕЛЕЙ  ПО ВЫБОРУ ОСНОВНЫХ НАПРАВЛЕНИЙ ДЕЯТЕЛЬНОСТИ ПЕДАГОГОВ МКДОУ </a:t>
            </a:r>
            <a:r>
              <a:rPr lang="en-US" dirty="0" smtClean="0"/>
              <a:t>N</a:t>
            </a:r>
            <a:r>
              <a:rPr lang="ru-RU" dirty="0" smtClean="0"/>
              <a:t> 16 В УСЛОВИЯХ ВВЕДЕНИЯ ФГОС ДОО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Средняя  группа </a:t>
            </a:r>
            <a:r>
              <a:rPr lang="en-US" sz="2000" b="1" dirty="0" smtClean="0">
                <a:solidFill>
                  <a:srgbClr val="FF0000"/>
                </a:solidFill>
              </a:rPr>
              <a:t> n </a:t>
            </a:r>
            <a:r>
              <a:rPr lang="ru-RU" sz="2000" b="1" dirty="0" smtClean="0">
                <a:solidFill>
                  <a:srgbClr val="FF0000"/>
                </a:solidFill>
              </a:rPr>
              <a:t>2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ЗАЛЯНУТДИНОВА Ю.С.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Опрошено </a:t>
            </a:r>
            <a:r>
              <a:rPr lang="ru-RU" sz="2000" b="1" dirty="0" smtClean="0">
                <a:solidFill>
                  <a:srgbClr val="FF0000"/>
                </a:solidFill>
              </a:rPr>
              <a:t>18</a:t>
            </a:r>
            <a:r>
              <a:rPr lang="ru-RU" sz="2000" b="1" dirty="0" smtClean="0">
                <a:solidFill>
                  <a:srgbClr val="FF0000"/>
                </a:solidFill>
              </a:rPr>
              <a:t> человек из 18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(Количество выборов не ограничено)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/>
              <a:t> ВЫБОР   </a:t>
            </a:r>
            <a:r>
              <a:rPr lang="ru-RU" dirty="0" smtClean="0"/>
              <a:t>1   </a:t>
            </a:r>
            <a:r>
              <a:rPr lang="ru-RU" dirty="0" smtClean="0"/>
              <a:t>НАПРАВЛЕНИЯ</a:t>
            </a:r>
            <a:r>
              <a:rPr lang="en-US" dirty="0" smtClean="0"/>
              <a:t>:</a:t>
            </a:r>
            <a:r>
              <a:rPr lang="ru-RU" dirty="0" smtClean="0"/>
              <a:t>  2 ЧЕЛОВЕКА.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НЕ ВЫБРАНО  ПРИОРИТЕТНОГО НАПРАВЛЕНИЯ 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1 ЧЕЛОВЕК.</a:t>
            </a:r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/>
              <a:t>ПРЕИМУЩЕСТВЕННО </a:t>
            </a:r>
            <a:r>
              <a:rPr lang="ru-RU" dirty="0" smtClean="0"/>
              <a:t>ВЫБОР   2-5   </a:t>
            </a:r>
            <a:r>
              <a:rPr lang="ru-RU" dirty="0" smtClean="0"/>
              <a:t>НАПРАВЛЕНИЙ</a:t>
            </a:r>
            <a:r>
              <a:rPr lang="en-US" dirty="0" smtClean="0"/>
              <a:t>:</a:t>
            </a:r>
            <a:endParaRPr lang="ru-RU" dirty="0" smtClean="0"/>
          </a:p>
          <a:p>
            <a:pPr algn="ctr"/>
            <a:r>
              <a:rPr lang="en-US" dirty="0" smtClean="0"/>
              <a:t>  </a:t>
            </a:r>
            <a:r>
              <a:rPr lang="ru-RU" dirty="0" smtClean="0"/>
              <a:t> 14 ЧЕЛОВЕК.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Младшая  </a:t>
            </a:r>
            <a:r>
              <a:rPr lang="ru-RU" sz="2000" b="1" dirty="0" smtClean="0">
                <a:solidFill>
                  <a:srgbClr val="FF0000"/>
                </a:solidFill>
              </a:rPr>
              <a:t>группа  </a:t>
            </a:r>
            <a:r>
              <a:rPr lang="en-US" sz="2000" b="1" dirty="0" smtClean="0">
                <a:solidFill>
                  <a:srgbClr val="FF0000"/>
                </a:solidFill>
              </a:rPr>
              <a:t>N </a:t>
            </a:r>
            <a:r>
              <a:rPr lang="ru-RU" sz="2000" b="1" dirty="0" smtClean="0">
                <a:solidFill>
                  <a:srgbClr val="FF0000"/>
                </a:solidFill>
              </a:rPr>
              <a:t>2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КОСТЮШИНА Г.В.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Опрошено </a:t>
            </a:r>
            <a:r>
              <a:rPr lang="ru-RU" sz="2000" b="1" dirty="0" smtClean="0">
                <a:solidFill>
                  <a:srgbClr val="FF0000"/>
                </a:solidFill>
              </a:rPr>
              <a:t>17 </a:t>
            </a:r>
            <a:r>
              <a:rPr lang="ru-RU" sz="2000" b="1" dirty="0" smtClean="0">
                <a:solidFill>
                  <a:srgbClr val="FF0000"/>
                </a:solidFill>
              </a:rPr>
              <a:t>человек из 17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(Количество выборов не ограничено)</a:t>
            </a:r>
            <a:endParaRPr lang="ru-RU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sz="quarter" idx="1"/>
          </p:nvPr>
        </p:nvGraphicFramePr>
        <p:xfrm>
          <a:off x="467544" y="1484785"/>
          <a:ext cx="8064896" cy="5373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Младша</a:t>
            </a:r>
            <a:r>
              <a:rPr lang="ru-RU" sz="2000" b="1" dirty="0" smtClean="0">
                <a:solidFill>
                  <a:srgbClr val="FF0000"/>
                </a:solidFill>
              </a:rPr>
              <a:t>я  группа </a:t>
            </a:r>
            <a:r>
              <a:rPr lang="en-US" sz="2000" b="1" dirty="0" smtClean="0">
                <a:solidFill>
                  <a:srgbClr val="FF0000"/>
                </a:solidFill>
              </a:rPr>
              <a:t> n </a:t>
            </a:r>
            <a:r>
              <a:rPr lang="ru-RU" sz="2000" b="1" dirty="0" smtClean="0">
                <a:solidFill>
                  <a:srgbClr val="FF0000"/>
                </a:solidFill>
              </a:rPr>
              <a:t>2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КОСТЮШИНА Г.В.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Опрошено </a:t>
            </a:r>
            <a:r>
              <a:rPr lang="ru-RU" sz="2000" b="1" dirty="0" smtClean="0">
                <a:solidFill>
                  <a:srgbClr val="FF0000"/>
                </a:solidFill>
              </a:rPr>
              <a:t>17</a:t>
            </a:r>
            <a:r>
              <a:rPr lang="ru-RU" sz="2000" b="1" dirty="0" smtClean="0">
                <a:solidFill>
                  <a:srgbClr val="FF0000"/>
                </a:solidFill>
              </a:rPr>
              <a:t> человек из 17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(Количество выборов не ограничено)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/>
              <a:t>ПРЕИМУЩЕСТВЕННО    ВЫБОР   </a:t>
            </a:r>
            <a:r>
              <a:rPr lang="ru-RU" dirty="0" smtClean="0"/>
              <a:t>1   </a:t>
            </a:r>
            <a:r>
              <a:rPr lang="ru-RU" dirty="0" smtClean="0"/>
              <a:t>НАПРАВЛЕНИЯ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 15  ЧЕЛОВЕК.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ВЫБОР   2   НАПРАВЛЕНИЙ 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dirty="0" smtClean="0"/>
              <a:t>   1 ЧЕЛОВЕК.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НЕ  ВЫБРАНО   ПРИОРИТЕТНЫХ   НАПРАВЛЕНИЙ</a:t>
            </a:r>
            <a:r>
              <a:rPr lang="en-US" dirty="0" smtClean="0"/>
              <a:t>:</a:t>
            </a:r>
            <a:endParaRPr lang="ru-RU" dirty="0" smtClean="0"/>
          </a:p>
          <a:p>
            <a:pPr algn="ctr"/>
            <a:r>
              <a:rPr lang="ru-RU" dirty="0" smtClean="0"/>
              <a:t>1  ЧЕЛОВЕК.</a:t>
            </a:r>
          </a:p>
          <a:p>
            <a:pPr algn="ctr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АНАЛИЗ АНКЕТ РОДИТЕЛЕЙ</a:t>
            </a:r>
            <a:endParaRPr lang="ru-RU" sz="36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Основания для проведения анкетирования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smtClean="0"/>
              <a:t>В соответствии  с Законом Российской Федерации </a:t>
            </a:r>
            <a:r>
              <a:rPr lang="ru-RU" sz="2000" u="sng" dirty="0" smtClean="0"/>
              <a:t>об образовании</a:t>
            </a:r>
            <a:r>
              <a:rPr lang="ru-RU" sz="2000" dirty="0" smtClean="0"/>
              <a:t> Основная образовательная Программа ДОУ разрабатывается с участием родителей – полноправных участников образовательного процесса (в соответствии с  требованиями ФГОС ДОО), и должна  учитывать индивидуальные потребности, мотивов, интересов детей, членов их семей, обусловленные особенностями индивидуального развития дошкольников, спецификой национальных, </a:t>
            </a:r>
            <a:r>
              <a:rPr lang="ru-RU" sz="2000" dirty="0" err="1" smtClean="0"/>
              <a:t>социокультурных</a:t>
            </a:r>
            <a:r>
              <a:rPr lang="ru-RU" sz="2000" dirty="0" smtClean="0"/>
              <a:t> условий, в которых осуществляется образовательная деятельность ДОУ, а также возможностями семей.</a:t>
            </a:r>
          </a:p>
          <a:p>
            <a:pPr algn="just"/>
            <a:r>
              <a:rPr lang="ru-RU" sz="2000" dirty="0" smtClean="0"/>
              <a:t>Выбор парциальных программ также будет проводиться на основании социального заказа родителей по основным направлениям психолого-педагогической деятельности педагогов.  </a:t>
            </a:r>
          </a:p>
          <a:p>
            <a:pPr algn="just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Подготовительная группа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ОДНОШЕВИНА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Л.Н.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Опрошено 19 человек из 25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(Количество выборов не ограничено)</a:t>
            </a:r>
            <a:endParaRPr lang="ru-RU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sz="quarter" idx="1"/>
          </p:nvPr>
        </p:nvGraphicFramePr>
        <p:xfrm>
          <a:off x="467544" y="1984375"/>
          <a:ext cx="8064896" cy="6053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Подготовительная группа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Одношевина</a:t>
            </a:r>
            <a:r>
              <a:rPr lang="ru-RU" sz="3200" b="1" dirty="0" smtClean="0">
                <a:solidFill>
                  <a:srgbClr val="FF0000"/>
                </a:solidFill>
              </a:rPr>
              <a:t> Л.Н.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Опрошено 19 человек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ДОПОЛНИТЕЛЬНЫЙ СОЦИАЛЬНЫЙ ЗАКАЗ РОДИТЕЛЕЙ</a:t>
            </a:r>
            <a:r>
              <a:rPr lang="en-US" dirty="0" smtClean="0"/>
              <a:t>: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ИЗУЧЕНИЕ ИНОСТРАННЫХ ЯЗЫКОВ (1 ЧЕЛОВЕК),</a:t>
            </a:r>
          </a:p>
          <a:p>
            <a:r>
              <a:rPr lang="ru-RU" dirty="0" smtClean="0"/>
              <a:t>ПОДГОТОВКА ДЕТЕЙ К ПОСТУПЛЕНИЮ В ШКОЛУ (1 ЧЕЛОВЕК).</a:t>
            </a:r>
          </a:p>
          <a:p>
            <a:r>
              <a:rPr lang="ru-RU" dirty="0" smtClean="0"/>
              <a:t>(ПОСКОЛЬКУ ФГОС НЕ СТАВИТ ТАКУЮ ЗАДАЧУ  ПЕРЕД ДОУ).</a:t>
            </a:r>
          </a:p>
          <a:p>
            <a:endParaRPr lang="ru-RU" dirty="0" smtClean="0"/>
          </a:p>
          <a:p>
            <a:r>
              <a:rPr lang="ru-RU" dirty="0" smtClean="0"/>
              <a:t>ВЫБОР ВСЕХ НАПРАВЛЕНИЙ РАЗВИТИЯ </a:t>
            </a:r>
            <a:r>
              <a:rPr lang="en-US" dirty="0" smtClean="0"/>
              <a:t>:</a:t>
            </a:r>
            <a:r>
              <a:rPr lang="ru-RU" dirty="0" smtClean="0"/>
              <a:t>  9 ЧЕЛОВЕК.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Старшая  группа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2000" b="1" dirty="0" smtClean="0">
                <a:solidFill>
                  <a:srgbClr val="FF0000"/>
                </a:solidFill>
              </a:rPr>
              <a:t>: </a:t>
            </a:r>
            <a:r>
              <a:rPr lang="ru-RU" sz="2000" b="1" dirty="0" smtClean="0">
                <a:solidFill>
                  <a:srgbClr val="FF0000"/>
                </a:solidFill>
              </a:rPr>
              <a:t>СОЛДАТЕНКО Е.А</a:t>
            </a:r>
            <a:r>
              <a:rPr lang="ru-RU" sz="2000" b="1" dirty="0" smtClean="0">
                <a:solidFill>
                  <a:srgbClr val="FF0000"/>
                </a:solidFill>
              </a:rPr>
              <a:t>.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Опрошено 21 человек из 22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(Количество выборов не ограничено)</a:t>
            </a:r>
            <a:endParaRPr lang="ru-RU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sz="quarter" idx="1"/>
          </p:nvPr>
        </p:nvGraphicFramePr>
        <p:xfrm>
          <a:off x="467544" y="1984375"/>
          <a:ext cx="8064896" cy="6053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Старшая  группа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С</a:t>
            </a:r>
            <a:r>
              <a:rPr lang="ru-RU" sz="2000" b="1" dirty="0" smtClean="0">
                <a:solidFill>
                  <a:srgbClr val="FF0000"/>
                </a:solidFill>
              </a:rPr>
              <a:t>ОЛДАТЕНКО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Е.А.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Опрошено 21 </a:t>
            </a:r>
            <a:r>
              <a:rPr lang="ru-RU" sz="2000" b="1" dirty="0" smtClean="0">
                <a:solidFill>
                  <a:srgbClr val="FF0000"/>
                </a:solidFill>
              </a:rPr>
              <a:t>человек из 22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(Количество выборов не ограничено)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ПРЕИМУЩЕСТВЕННО ВЫБОР   1   НАПРАВЛЕНИЯ.</a:t>
            </a:r>
          </a:p>
          <a:p>
            <a:endParaRPr lang="ru-RU" dirty="0" smtClean="0"/>
          </a:p>
          <a:p>
            <a:r>
              <a:rPr lang="ru-RU" dirty="0" smtClean="0"/>
              <a:t>ВЫБОР   4   НАПРАВЛЕНИЙ</a:t>
            </a:r>
            <a:r>
              <a:rPr lang="en-US" dirty="0" smtClean="0"/>
              <a:t>:  </a:t>
            </a:r>
            <a:r>
              <a:rPr lang="ru-RU" dirty="0" smtClean="0"/>
              <a:t> 4 ЧЕЛОВЕКА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Средняя  группа  </a:t>
            </a:r>
            <a:r>
              <a:rPr lang="en-US" sz="2000" b="1" dirty="0" smtClean="0">
                <a:solidFill>
                  <a:srgbClr val="FF0000"/>
                </a:solidFill>
              </a:rPr>
              <a:t>N </a:t>
            </a:r>
            <a:r>
              <a:rPr lang="ru-RU" sz="2000" b="1" dirty="0" smtClean="0">
                <a:solidFill>
                  <a:srgbClr val="FF0000"/>
                </a:solidFill>
              </a:rPr>
              <a:t>1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П</a:t>
            </a:r>
            <a:r>
              <a:rPr lang="ru-RU" sz="2000" b="1" dirty="0" smtClean="0">
                <a:solidFill>
                  <a:srgbClr val="FF0000"/>
                </a:solidFill>
              </a:rPr>
              <a:t>АНТЮХИНА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Н.В.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Опрошено 16 человек из 17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(Количество выборов не ограничено)</a:t>
            </a:r>
            <a:endParaRPr lang="ru-RU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sz="quarter" idx="1"/>
          </p:nvPr>
        </p:nvGraphicFramePr>
        <p:xfrm>
          <a:off x="467544" y="1984375"/>
          <a:ext cx="8064896" cy="6053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Средняя  группа </a:t>
            </a:r>
            <a:r>
              <a:rPr lang="en-US" sz="2000" b="1" dirty="0" smtClean="0">
                <a:solidFill>
                  <a:srgbClr val="FF0000"/>
                </a:solidFill>
              </a:rPr>
              <a:t> n </a:t>
            </a:r>
            <a:r>
              <a:rPr lang="ru-RU" sz="2000" b="1" dirty="0" smtClean="0">
                <a:solidFill>
                  <a:srgbClr val="FF0000"/>
                </a:solidFill>
              </a:rPr>
              <a:t>1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ПАНТЮХИНА Н</a:t>
            </a:r>
            <a:r>
              <a:rPr lang="ru-RU" sz="2000" b="1" dirty="0" smtClean="0">
                <a:solidFill>
                  <a:srgbClr val="FF0000"/>
                </a:solidFill>
              </a:rPr>
              <a:t>.В.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Опрошено </a:t>
            </a:r>
            <a:r>
              <a:rPr lang="ru-RU" sz="2000" b="1" dirty="0" smtClean="0">
                <a:solidFill>
                  <a:srgbClr val="FF0000"/>
                </a:solidFill>
              </a:rPr>
              <a:t>16</a:t>
            </a:r>
            <a:r>
              <a:rPr lang="ru-RU" sz="2000" b="1" dirty="0" smtClean="0">
                <a:solidFill>
                  <a:srgbClr val="FF0000"/>
                </a:solidFill>
              </a:rPr>
              <a:t> человек из 17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(Количество выборов не ограничено)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/>
              <a:t> ВЫБОР   </a:t>
            </a:r>
            <a:r>
              <a:rPr lang="ru-RU" dirty="0" smtClean="0"/>
              <a:t>1   </a:t>
            </a:r>
            <a:r>
              <a:rPr lang="ru-RU" dirty="0" smtClean="0"/>
              <a:t>НАПРАВЛЕНИЯ</a:t>
            </a:r>
            <a:r>
              <a:rPr lang="en-US" dirty="0" smtClean="0"/>
              <a:t>:</a:t>
            </a:r>
            <a:r>
              <a:rPr lang="ru-RU" dirty="0" smtClean="0"/>
              <a:t>  1 ЧЕЛОВЕК.</a:t>
            </a:r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/>
              <a:t>ПРЕИМУЩЕСТВЕННО </a:t>
            </a:r>
            <a:r>
              <a:rPr lang="ru-RU" dirty="0" smtClean="0"/>
              <a:t>ВЫБОР   2-5   </a:t>
            </a:r>
            <a:r>
              <a:rPr lang="ru-RU" dirty="0" smtClean="0"/>
              <a:t>НАПРАВЛЕНИЙ</a:t>
            </a:r>
            <a:r>
              <a:rPr lang="en-US" dirty="0" smtClean="0"/>
              <a:t>:</a:t>
            </a:r>
            <a:endParaRPr lang="ru-RU" dirty="0" smtClean="0"/>
          </a:p>
          <a:p>
            <a:pPr algn="ctr"/>
            <a:r>
              <a:rPr lang="en-US" dirty="0" smtClean="0"/>
              <a:t>  </a:t>
            </a:r>
            <a:r>
              <a:rPr lang="ru-RU" dirty="0" smtClean="0"/>
              <a:t> 15 ЧЕЛОВЕК.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Средняя  группа  </a:t>
            </a:r>
            <a:r>
              <a:rPr lang="en-US" sz="2000" b="1" dirty="0" smtClean="0">
                <a:solidFill>
                  <a:srgbClr val="FF0000"/>
                </a:solidFill>
              </a:rPr>
              <a:t>n </a:t>
            </a:r>
            <a:r>
              <a:rPr lang="ru-RU" sz="2000" b="1" dirty="0" smtClean="0">
                <a:solidFill>
                  <a:srgbClr val="FF0000"/>
                </a:solidFill>
              </a:rPr>
              <a:t> 2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Воспитатель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ЗАЛЯНУТДИНОВА </a:t>
            </a:r>
            <a:r>
              <a:rPr lang="ru-RU" sz="2000" b="1" dirty="0" smtClean="0">
                <a:solidFill>
                  <a:srgbClr val="FF0000"/>
                </a:solidFill>
              </a:rPr>
              <a:t>Ю.С.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Опрошено </a:t>
            </a:r>
            <a:r>
              <a:rPr lang="ru-RU" sz="2000" b="1" dirty="0" smtClean="0">
                <a:solidFill>
                  <a:srgbClr val="FF0000"/>
                </a:solidFill>
              </a:rPr>
              <a:t>18 </a:t>
            </a:r>
            <a:r>
              <a:rPr lang="ru-RU" sz="2000" b="1" dirty="0" smtClean="0">
                <a:solidFill>
                  <a:srgbClr val="FF0000"/>
                </a:solidFill>
              </a:rPr>
              <a:t>человек из </a:t>
            </a:r>
            <a:r>
              <a:rPr lang="ru-RU" sz="2000" b="1" dirty="0" smtClean="0">
                <a:solidFill>
                  <a:srgbClr val="FF0000"/>
                </a:solidFill>
              </a:rPr>
              <a:t>18</a:t>
            </a:r>
            <a:r>
              <a:rPr lang="ru-RU" sz="2000" b="1" dirty="0" smtClean="0">
                <a:solidFill>
                  <a:srgbClr val="FF0000"/>
                </a:solidFill>
              </a:rPr>
              <a:t/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(Количество выборов не ограничено)</a:t>
            </a:r>
            <a:endParaRPr lang="ru-RU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sz="quarter" idx="1"/>
          </p:nvPr>
        </p:nvGraphicFramePr>
        <p:xfrm>
          <a:off x="467544" y="1340769"/>
          <a:ext cx="8064896" cy="5517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126</TotalTime>
  <Words>340</Words>
  <Application>Microsoft Office PowerPoint</Application>
  <PresentationFormat>Экран (4:3)</PresentationFormat>
  <Paragraphs>83</Paragraphs>
  <Slides>13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 О П Р Е Д Е Л Е Н И Е  ПРИОРИТЕТНЫХ НАПРАВЛЕНИЙ ПСИХОЛОГО-ПЕДАГОГИЧЕСКОЙ ДЕЯТЕЛЬНОСТИ МКДОУ N 16 В УСЛОВИЯХ ВВЕДЕНИЯ ФГОС ДОО </vt:lpstr>
      <vt:lpstr>Основания для проведения анкетирования </vt:lpstr>
      <vt:lpstr>Подготовительная группа Воспитатель: ОДНОШЕВИНА Л.Н. Опрошено 19 человек из 25 (Количество выборов не ограничено)</vt:lpstr>
      <vt:lpstr>Подготовительная группа Воспитатель: Одношевина Л.Н. Опрошено 19 человек</vt:lpstr>
      <vt:lpstr>Старшая  группа Воспитатель: СОЛДАТЕНКО Е.А. Опрошено 21 человек из 22 (Количество выборов не ограничено)</vt:lpstr>
      <vt:lpstr>Старшая  группа Воспитатель: СОЛДАТЕНКО Е.А. Опрошено 21 человек из 22 (Количество выборов не ограничено)</vt:lpstr>
      <vt:lpstr>Средняя  группа  N 1 Воспитатель: ПАНТЮХИНА Н.В. Опрошено 16 человек из 17 (Количество выборов не ограничено)</vt:lpstr>
      <vt:lpstr>Средняя  группа  n 1 Воспитатель: ПАНТЮХИНА Н.В. Опрошено 16 человек из 17 (Количество выборов не ограничено)</vt:lpstr>
      <vt:lpstr>Средняя  группа  n  2 Воспитатель: ЗАЛЯНУТДИНОВА Ю.С. Опрошено 18 человек из 18 (Количество выборов не ограничено)</vt:lpstr>
      <vt:lpstr>Средняя  группа  n 2 Воспитатель: ЗАЛЯНУТДИНОВА Ю.С. Опрошено 18 человек из 18 (Количество выборов не ограничено)</vt:lpstr>
      <vt:lpstr>Младшая  группа  N 2 Воспитатель: КОСТЮШИНА Г.В. Опрошено 17 человек из 17 (Количество выборов не ограничено)</vt:lpstr>
      <vt:lpstr>Младшая  группа  n 2 Воспитатель: КОСТЮШИНА Г.В. Опрошено 17 человек из 17 (Количество выборов не ограничено)</vt:lpstr>
      <vt:lpstr>АНАЛИЗ АНКЕТ РОДИТЕЛЕЙ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 П Р Е Д Е Л Е Н И Е  ПРИОРИТЕТНЫХ НАПРАВЛЕНИЙ ПСИХОЛОГО-ПЕДАГОГИЧЕСКОЙ ДЕЯТЕЛЬНОСТИ МКДОУ N 16 В УСЛОВИЯХ ВВЕДЕНИЯ ФГОС ДОО </dc:title>
  <dc:creator>User</dc:creator>
  <cp:lastModifiedBy>User</cp:lastModifiedBy>
  <cp:revision>15</cp:revision>
  <dcterms:created xsi:type="dcterms:W3CDTF">2015-11-25T05:17:02Z</dcterms:created>
  <dcterms:modified xsi:type="dcterms:W3CDTF">2015-12-09T05:15:47Z</dcterms:modified>
</cp:coreProperties>
</file>