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</p:sldMasterIdLst>
  <p:notesMasterIdLst>
    <p:notesMasterId r:id="rId26"/>
  </p:notesMasterIdLst>
  <p:sldIdLst>
    <p:sldId id="259" r:id="rId4"/>
    <p:sldId id="407" r:id="rId5"/>
    <p:sldId id="401" r:id="rId6"/>
    <p:sldId id="408" r:id="rId7"/>
    <p:sldId id="409" r:id="rId8"/>
    <p:sldId id="410" r:id="rId9"/>
    <p:sldId id="411" r:id="rId10"/>
    <p:sldId id="412" r:id="rId11"/>
    <p:sldId id="413" r:id="rId12"/>
    <p:sldId id="414" r:id="rId13"/>
    <p:sldId id="415" r:id="rId14"/>
    <p:sldId id="416" r:id="rId15"/>
    <p:sldId id="417" r:id="rId16"/>
    <p:sldId id="418" r:id="rId17"/>
    <p:sldId id="419" r:id="rId18"/>
    <p:sldId id="420" r:id="rId19"/>
    <p:sldId id="421" r:id="rId20"/>
    <p:sldId id="422" r:id="rId21"/>
    <p:sldId id="423" r:id="rId22"/>
    <p:sldId id="424" r:id="rId23"/>
    <p:sldId id="425" r:id="rId24"/>
    <p:sldId id="426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6D0"/>
    <a:srgbClr val="FF0000"/>
    <a:srgbClr val="3636A8"/>
    <a:srgbClr val="9966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189" autoAdjust="0"/>
    <p:restoredTop sz="94587" autoAdjust="0"/>
  </p:normalViewPr>
  <p:slideViewPr>
    <p:cSldViewPr>
      <p:cViewPr>
        <p:scale>
          <a:sx n="100" d="100"/>
          <a:sy n="100" d="100"/>
        </p:scale>
        <p:origin x="-732" y="13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22A7-B229-4F8E-9B21-3B6D82FE8EEA}" type="datetimeFigureOut">
              <a:rPr lang="ru-RU" smtClean="0"/>
              <a:pPr/>
              <a:t>01.06.2017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A0D-6328-4883-A767-33D382F2DE8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024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ТИТУЛ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подложка_иннопро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подложка_фон чистый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фон_чистый совсе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276872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</a:t>
            </a:r>
          </a:p>
          <a:p>
            <a:pPr algn="ctr"/>
            <a:r>
              <a:rPr lang="ru-RU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информационного обмена </a:t>
            </a:r>
          </a:p>
          <a:p>
            <a:pPr algn="ctr"/>
            <a:r>
              <a:rPr lang="ru-RU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организациях Профсоюза </a:t>
            </a:r>
            <a:r>
              <a:rPr lang="ru-RU" sz="4400" b="1" i="1" dirty="0" smtClean="0">
                <a:solidFill>
                  <a:srgbClr val="FF0000"/>
                </a:solidFill>
              </a:rPr>
              <a:t> </a:t>
            </a:r>
            <a:endParaRPr lang="ru-RU" sz="6000" b="1" i="1" dirty="0">
              <a:solidFill>
                <a:srgbClr val="FF000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5984" y="550070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Слет профактива</a:t>
            </a:r>
          </a:p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б/о «Селен», 01- 02 ноября 2016 г.</a:t>
            </a:r>
            <a:endParaRPr lang="ru-RU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0081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Примерный перечень материалов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для размещения на сайте: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AutoNum type="arabicPeriod"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Символика Профсоюза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работников народного образования и науки РФ;</a:t>
            </a:r>
          </a:p>
          <a:p>
            <a:pPr marL="514350" lvl="0" indent="-514350">
              <a:buAutoNum type="arabicPeriod"/>
            </a:pPr>
            <a:endParaRPr lang="ru-RU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Полезная информация: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endParaRPr lang="ru-RU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ru-RU" sz="2000" dirty="0" smtClean="0"/>
              <a:t> сведения о городской, районной профсоюзной организации (Ф.И.О председателя, номер телефона, время приема, адрес электронной почты и сайта  районной организации Профсоюза);</a:t>
            </a:r>
          </a:p>
          <a:p>
            <a:pPr lvl="0"/>
            <a:endParaRPr lang="ru-RU" sz="800" dirty="0" smtClean="0"/>
          </a:p>
          <a:p>
            <a:pPr lvl="0"/>
            <a:r>
              <a:rPr lang="ru-RU" sz="2000" dirty="0" smtClean="0"/>
              <a:t> ссылки на сайты обкома Профсоюза, ФПСО, ЦС;</a:t>
            </a:r>
          </a:p>
          <a:p>
            <a:pPr lvl="0"/>
            <a:endParaRPr lang="ru-RU" sz="800" dirty="0" smtClean="0"/>
          </a:p>
          <a:p>
            <a:pPr lvl="0"/>
            <a:r>
              <a:rPr lang="ru-RU" sz="2000" dirty="0" smtClean="0"/>
              <a:t> ссылка на газету «Мой Профсоюз».</a:t>
            </a:r>
          </a:p>
          <a:p>
            <a:pPr algn="just"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0081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Примерный перечень материалов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для размещения на сайте: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3. «Как вступить в Профсоюз?»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>
              <a:buNone/>
            </a:pP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4.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  профкома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/>
              <a:t>(желательно фото членов профкома, с указанием общественного поручения);</a:t>
            </a:r>
          </a:p>
          <a:p>
            <a:pPr algn="just">
              <a:buNone/>
            </a:pP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5. Нормативные документы: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0" algn="just"/>
            <a:r>
              <a:rPr lang="ru-RU" sz="2400" dirty="0" smtClean="0"/>
              <a:t> Устав Профсоюза работников народного образования и науки РФ;</a:t>
            </a:r>
          </a:p>
          <a:p>
            <a:pPr lvl="0" algn="just"/>
            <a:r>
              <a:rPr lang="ru-RU" sz="2400" dirty="0" smtClean="0"/>
              <a:t> копию Положения о первичной профсоюзной организации Профсоюза.</a:t>
            </a:r>
          </a:p>
          <a:p>
            <a:pPr algn="just"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0081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Примерный перечень материалов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для размещения на сайте: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работы: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0"/>
            <a:r>
              <a:rPr lang="ru-RU" sz="1800" dirty="0" smtClean="0"/>
              <a:t> план работы профкома (на квартал или месяц);</a:t>
            </a:r>
          </a:p>
          <a:p>
            <a:pPr lvl="0"/>
            <a:r>
              <a:rPr lang="ru-RU" sz="1800" dirty="0" smtClean="0"/>
              <a:t> план работы уполномоченного по ОТ(на календарный год или на квартал или на месяц).</a:t>
            </a:r>
          </a:p>
          <a:p>
            <a:pPr lvl="0"/>
            <a:r>
              <a:rPr lang="ru-RU" sz="1800" dirty="0" smtClean="0"/>
              <a:t>КД с приложениями;</a:t>
            </a:r>
          </a:p>
          <a:p>
            <a:pPr lvl="0"/>
            <a:r>
              <a:rPr lang="ru-RU" sz="1800" dirty="0" smtClean="0"/>
              <a:t> Соглашение по охране труда;</a:t>
            </a:r>
          </a:p>
          <a:p>
            <a:pPr lvl="0"/>
            <a:r>
              <a:rPr lang="ru-RU" sz="1800" dirty="0" smtClean="0"/>
              <a:t> приказ руководителя ОУ о создании комиссии по разработке КД, по заключению КД, по внесению дополнений и изменений в КД;</a:t>
            </a:r>
          </a:p>
          <a:p>
            <a:pPr lvl="0"/>
            <a:r>
              <a:rPr lang="ru-RU" sz="1800" dirty="0" smtClean="0"/>
              <a:t> приказ руководителя ОУ о создании комиссии по осуществлению контроля за выполнением КД;</a:t>
            </a:r>
          </a:p>
          <a:p>
            <a:pPr lvl="0"/>
            <a:r>
              <a:rPr lang="ru-RU" sz="1800" dirty="0" smtClean="0"/>
              <a:t> отчёт о выполнении Соглашения по охране труда;</a:t>
            </a:r>
          </a:p>
          <a:p>
            <a:pPr lvl="0"/>
            <a:r>
              <a:rPr lang="ru-RU" sz="1800" dirty="0" smtClean="0"/>
              <a:t> план мероприятий выполнения коллективного договора на календарный год;</a:t>
            </a:r>
          </a:p>
          <a:p>
            <a:pPr lvl="0"/>
            <a:r>
              <a:rPr lang="ru-RU" sz="1800" dirty="0" smtClean="0"/>
              <a:t> отчёт о выполнении коллективного договора за календарный год.</a:t>
            </a:r>
          </a:p>
          <a:p>
            <a:pPr lvl="0"/>
            <a:r>
              <a:rPr lang="ru-RU" sz="1800" dirty="0" smtClean="0"/>
              <a:t>отчёт о работе профкома за календарный год;</a:t>
            </a:r>
          </a:p>
          <a:p>
            <a:pPr lvl="0"/>
            <a:r>
              <a:rPr lang="ru-RU" sz="1800" dirty="0" smtClean="0"/>
              <a:t>отчёт о работе уполномоченного по охране труда и т.д.</a:t>
            </a:r>
          </a:p>
          <a:p>
            <a:pPr algn="just"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0081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Примерный перечень материалов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для размещения на сайте: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7.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Оздоровление членов Профсоюза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ru-RU" sz="2400" dirty="0" smtClean="0"/>
              <a:t>  </a:t>
            </a:r>
            <a:r>
              <a:rPr lang="ru-RU" sz="2000" dirty="0" smtClean="0"/>
              <a:t>информация о санатории-профилактории «Юбилейный» (место расположения; как доехать до санатория и каким транспортом; о предоставляемых услугах и лечении; фотографии санатория);</a:t>
            </a:r>
          </a:p>
          <a:p>
            <a:pPr lvl="0"/>
            <a:r>
              <a:rPr lang="ru-RU" sz="2000" dirty="0" smtClean="0"/>
              <a:t>  даты заездов в санаторий-профилакторий «Юбилейный» на календарный год;</a:t>
            </a:r>
          </a:p>
          <a:p>
            <a:pPr lvl="0"/>
            <a:endParaRPr lang="ru-RU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ru-RU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8.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Конкурсы: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endParaRPr lang="ru-RU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ru-RU" sz="2000" dirty="0" smtClean="0"/>
              <a:t>Положения о конкурсах, проводимых управлением образования </a:t>
            </a:r>
          </a:p>
          <a:p>
            <a:pPr lvl="0"/>
            <a:r>
              <a:rPr lang="ru-RU" sz="1800" dirty="0" smtClean="0">
                <a:solidFill>
                  <a:srgbClr val="FF0000"/>
                </a:solidFill>
              </a:rPr>
              <a:t>Положения о конкурсах, проводимых городским, районным комитетом Профсоюза (не выкладывать на сайты или в общий доступ); </a:t>
            </a:r>
          </a:p>
          <a:p>
            <a:r>
              <a:rPr lang="ru-RU" sz="1800" dirty="0" smtClean="0">
                <a:solidFill>
                  <a:srgbClr val="FF0000"/>
                </a:solidFill>
              </a:rPr>
              <a:t>Положения о конкурсах, проводимых профсоюзным комитетом первичной </a:t>
            </a:r>
            <a:r>
              <a:rPr lang="ru-RU" sz="1800" smtClean="0">
                <a:solidFill>
                  <a:srgbClr val="FF0000"/>
                </a:solidFill>
              </a:rPr>
              <a:t>профсоюзной организации (не выкладывать на сайты или в общий доступ).</a:t>
            </a:r>
            <a:endParaRPr lang="ru-RU" sz="1800" dirty="0" smtClean="0">
              <a:solidFill>
                <a:srgbClr val="FF0000"/>
              </a:solidFill>
            </a:endParaRPr>
          </a:p>
          <a:p>
            <a:pPr lvl="0"/>
            <a:endParaRPr lang="ru-RU" sz="2000" dirty="0" smtClean="0"/>
          </a:p>
          <a:p>
            <a:pPr algn="just"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0081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Примерный перечень материалов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для размещения на сайте: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Новости: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endParaRPr lang="ru-RU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ru-RU" sz="2000" dirty="0" smtClean="0"/>
              <a:t>информация о проводимых профсоюзным комитетом мероприятий;</a:t>
            </a:r>
          </a:p>
          <a:p>
            <a:pPr lvl="0"/>
            <a:r>
              <a:rPr lang="ru-RU" sz="2000" dirty="0" smtClean="0"/>
              <a:t> информация о предстоящих мероприятиях, проводимых профкомом, городским, районным комитетом Профсоюза, обкомом Профсоюза;</a:t>
            </a:r>
          </a:p>
          <a:p>
            <a:pPr lvl="0"/>
            <a:r>
              <a:rPr lang="ru-RU" sz="2000" dirty="0" smtClean="0"/>
              <a:t> информация об участии первичной профсоюзной организации в городских, районных мероприятиях, проводимых городским, районным комитетом Профсоюза, обкомом Профсоюза, управлением образования;</a:t>
            </a:r>
          </a:p>
          <a:p>
            <a:pPr lvl="0"/>
            <a:r>
              <a:rPr lang="ru-RU" sz="2000" dirty="0" smtClean="0"/>
              <a:t> фотоматериалы о мероприятиях;</a:t>
            </a:r>
          </a:p>
          <a:p>
            <a:pPr lvl="0"/>
            <a:r>
              <a:rPr lang="ru-RU" sz="2000" dirty="0" smtClean="0"/>
              <a:t> информация о действиях ЦС Профсоюза, городского, районного комитета Профсоюза, обкома Профсоюза по защите трудовых прав и профессиональных интересов членов профсоюза.</a:t>
            </a:r>
          </a:p>
          <a:p>
            <a:pPr algn="just"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0081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Примерный перечень материалов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для размещения на сайте: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10. Достижения: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0"/>
            <a:r>
              <a:rPr lang="ru-RU" sz="2000" dirty="0" smtClean="0"/>
              <a:t>об участии и победах в конкурсах;</a:t>
            </a:r>
          </a:p>
          <a:p>
            <a:pPr lvl="0"/>
            <a:r>
              <a:rPr lang="ru-RU" sz="2000" dirty="0" smtClean="0"/>
              <a:t> о профессиональных и общественных заслугах членов первичной профсоюзной организации (с согласия члена Профсоюза); </a:t>
            </a:r>
          </a:p>
          <a:p>
            <a:pPr lvl="0"/>
            <a:r>
              <a:rPr lang="ru-RU" sz="2000" dirty="0" smtClean="0"/>
              <a:t>грамоты, благодарственные письма;</a:t>
            </a:r>
          </a:p>
          <a:p>
            <a:pPr lvl="0"/>
            <a:endParaRPr lang="ru-RU" sz="2000" dirty="0" smtClean="0"/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11.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«Поздравляем!: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ru-RU" sz="2000" dirty="0" smtClean="0"/>
              <a:t>поздравления членов Профсоюза с Днём рождения, с юбилейной датой;</a:t>
            </a:r>
          </a:p>
          <a:p>
            <a:r>
              <a:rPr lang="ru-RU" sz="2000" dirty="0" smtClean="0"/>
              <a:t>поздравления с праздниками;</a:t>
            </a:r>
          </a:p>
          <a:p>
            <a:r>
              <a:rPr lang="ru-RU" sz="2000" dirty="0" smtClean="0"/>
              <a:t>поздравления победителей конкурсов различных уровней.</a:t>
            </a:r>
          </a:p>
          <a:p>
            <a:pPr algn="just"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0081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Примерный перечень материалов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для размещения на сайте: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12.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Фотогалерея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ru-RU" sz="2000" dirty="0" smtClean="0"/>
              <a:t>Подборка фотографий с различных мероприятий проводимых ППО</a:t>
            </a:r>
          </a:p>
          <a:p>
            <a:pPr lvl="0"/>
            <a:endParaRPr lang="ru-RU" sz="2000" dirty="0" smtClean="0"/>
          </a:p>
          <a:p>
            <a:pPr lvl="0"/>
            <a:endParaRPr lang="ru-RU" sz="2000" dirty="0" smtClean="0"/>
          </a:p>
          <a:p>
            <a:pPr lvl="0"/>
            <a:endParaRPr lang="ru-RU" sz="2000" dirty="0" smtClean="0"/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13.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Раздел: «Совет молодых педагогов»:</a:t>
            </a:r>
          </a:p>
          <a:p>
            <a:pPr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/>
              <a:t>Работа в ОУ с молодежью;</a:t>
            </a:r>
          </a:p>
          <a:p>
            <a:r>
              <a:rPr lang="ru-RU" sz="2000" dirty="0" smtClean="0"/>
              <a:t>Размещать информацию о работе городского, районного Совета молодых педагогов.</a:t>
            </a:r>
          </a:p>
          <a:p>
            <a:pPr algn="just"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978080" cy="144016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Информация, 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запрещенная к размещению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на странице первичной профсоюзной организации</a:t>
            </a: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algn="just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Материалы, порочащие честь, достоинство или деловую репутацию работников и первичной профсоюзной организации;</a:t>
            </a:r>
          </a:p>
          <a:p>
            <a:pPr algn="just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algn="just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Информацию, не имеющую отношения к Профсоюзу и уставной деятельности;</a:t>
            </a:r>
          </a:p>
          <a:p>
            <a:pPr algn="just">
              <a:buNone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Иные информационные материалы, запрещенные к опубликованию законодательством РФ.</a:t>
            </a:r>
          </a:p>
          <a:p>
            <a:pPr algn="just"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764704"/>
            <a:ext cx="7978080" cy="936104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Разработка и функционирование страницы ППО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на сайте образовательного учреждения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обеспечения разработки и функционирования страницы первичной профсоюзной организации на сайте образовательного учреждения профком создает творческую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рабочую группу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разработке структуры данной страницы, утверждает члена профкома - </a:t>
            </a:r>
            <a:r>
              <a:rPr lang="ru-RU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руководителем этой группы.</a:t>
            </a:r>
            <a:endParaRPr lang="ru-RU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764704"/>
            <a:ext cx="7978080" cy="936104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Разработка и функционирование страницы ППО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на сайте образовательного учреждения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Руководитель рабочей группы контактирует </a:t>
            </a:r>
          </a:p>
          <a:p>
            <a:pPr algn="ctr"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администратором сайта, который: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sz="2000" dirty="0" smtClean="0"/>
          </a:p>
          <a:p>
            <a:pPr lvl="0"/>
            <a:r>
              <a:rPr lang="ru-RU" sz="2000" dirty="0" smtClean="0"/>
              <a:t>оперативно выполняет работу по размещению информации на профсоюзной страничке сайта;</a:t>
            </a:r>
          </a:p>
          <a:p>
            <a:pPr lvl="0"/>
            <a:endParaRPr lang="ru-RU" sz="800" dirty="0" smtClean="0"/>
          </a:p>
          <a:p>
            <a:pPr lvl="0"/>
            <a:r>
              <a:rPr lang="ru-RU" sz="2000" dirty="0" smtClean="0"/>
              <a:t> обеспечивает ее целостность и доступность, архивирует и удаляет устаревшую информацию;</a:t>
            </a:r>
          </a:p>
          <a:p>
            <a:pPr lvl="0"/>
            <a:endParaRPr lang="ru-RU" sz="800" dirty="0" smtClean="0"/>
          </a:p>
          <a:p>
            <a:pPr lvl="0"/>
            <a:r>
              <a:rPr lang="ru-RU" sz="2000" dirty="0" smtClean="0"/>
              <a:t> осуществляет программно-техническую поддержку и обеспечивает безопасность информационных ресурсов.</a:t>
            </a:r>
          </a:p>
          <a:p>
            <a:pPr algn="just">
              <a:lnSpc>
                <a:spcPct val="150000"/>
              </a:lnSpc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76872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страницы ППО </a:t>
            </a:r>
          </a:p>
          <a:p>
            <a:pPr algn="ctr"/>
            <a:r>
              <a:rPr lang="ru-RU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сайте </a:t>
            </a:r>
          </a:p>
          <a:p>
            <a:pPr algn="ctr"/>
            <a:r>
              <a:rPr lang="ru-RU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образовательной организации</a:t>
            </a:r>
            <a:endParaRPr lang="ru-RU" sz="6000" b="1" i="1" dirty="0">
              <a:solidFill>
                <a:srgbClr val="FF0000"/>
              </a:solidFill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764704"/>
            <a:ext cx="7978080" cy="936104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Разработка и функционирование страницы ППО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на сайте образовательного учреждения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Рабочая группа обеспечивает: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sz="800" dirty="0" smtClean="0"/>
          </a:p>
          <a:p>
            <a:pPr lvl="0"/>
            <a:r>
              <a:rPr lang="ru-RU" sz="2000" dirty="0" smtClean="0"/>
              <a:t>сбор и обработку информации для размещения на профсоюзной страничке;</a:t>
            </a:r>
          </a:p>
          <a:p>
            <a:pPr lvl="0"/>
            <a:endParaRPr lang="ru-RU" sz="800" dirty="0" smtClean="0"/>
          </a:p>
          <a:p>
            <a:pPr lvl="0"/>
            <a:r>
              <a:rPr lang="ru-RU" sz="2000" dirty="0" smtClean="0"/>
              <a:t>информационное наполнение информационного ресурса </a:t>
            </a:r>
          </a:p>
          <a:p>
            <a:pPr lvl="0"/>
            <a:endParaRPr lang="ru-RU" sz="800" dirty="0" smtClean="0"/>
          </a:p>
          <a:p>
            <a:r>
              <a:rPr lang="ru-RU" sz="2000" dirty="0" smtClean="0"/>
              <a:t>профсоюзной страницы;</a:t>
            </a:r>
          </a:p>
          <a:p>
            <a:pPr lvl="0"/>
            <a:r>
              <a:rPr lang="ru-RU" sz="2000" dirty="0" smtClean="0"/>
              <a:t>обновление информационного ресурса профсоюзной страницы;  </a:t>
            </a:r>
          </a:p>
          <a:p>
            <a:pPr lvl="0"/>
            <a:r>
              <a:rPr lang="ru-RU" sz="2000" dirty="0" smtClean="0"/>
              <a:t>взаимодействие с администратором сайта ОУ по реализации технических решений и текущим проблемам, связанным с информационным наполнением  страницы первичной профсоюзной организации;</a:t>
            </a:r>
          </a:p>
          <a:p>
            <a:pPr lvl="0"/>
            <a:r>
              <a:rPr lang="ru-RU" sz="2000" dirty="0" smtClean="0"/>
              <a:t>предоставление информации в электронном виде администратору сайта.</a:t>
            </a:r>
          </a:p>
          <a:p>
            <a:pPr algn="just">
              <a:lnSpc>
                <a:spcPct val="150000"/>
              </a:lnSpc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764704"/>
            <a:ext cx="7978080" cy="936104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Разработка и функционирование страницы ППО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на сайте образовательного учреждения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400" dirty="0" smtClean="0"/>
              <a:t>    </a:t>
            </a:r>
            <a:r>
              <a:rPr lang="ru-RU" sz="2400" b="1" dirty="0" smtClean="0"/>
              <a:t>Ответственность</a:t>
            </a:r>
            <a:r>
              <a:rPr lang="ru-RU" sz="2400" dirty="0" smtClean="0"/>
              <a:t> за содержание и достоверность информации, несвоевременное или некачественное предоставление информации (в том числе, с грамматическими или синтаксическими ошибками) для размещения на профсоюзной странице сайта несут </a:t>
            </a:r>
            <a:r>
              <a:rPr lang="ru-RU" sz="2400" b="1" dirty="0" smtClean="0"/>
              <a:t>председатель первичной </a:t>
            </a:r>
            <a:r>
              <a:rPr lang="ru-RU" sz="2400" dirty="0" smtClean="0"/>
              <a:t> </a:t>
            </a:r>
            <a:r>
              <a:rPr lang="ru-RU" sz="2400" b="1" dirty="0" smtClean="0"/>
              <a:t>профсоюзной организации</a:t>
            </a:r>
            <a:r>
              <a:rPr lang="ru-RU" sz="2400" dirty="0" smtClean="0"/>
              <a:t> образовательного учреждения и  </a:t>
            </a:r>
            <a:r>
              <a:rPr lang="ru-RU" sz="2400" b="1" dirty="0" smtClean="0"/>
              <a:t>член профкома - руководитель рабочей группы.	</a:t>
            </a:r>
            <a:endParaRPr lang="ru-RU" sz="2400" dirty="0" smtClean="0"/>
          </a:p>
          <a:p>
            <a:pPr algn="just">
              <a:lnSpc>
                <a:spcPct val="150000"/>
              </a:lnSpc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764704"/>
            <a:ext cx="7978080" cy="936104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Показатели эффективности работы страницы первичной профсоюзной организации: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marL="514350" lvl="0" indent="-514350">
              <a:buNone/>
            </a:pPr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None/>
            </a:pPr>
            <a:endParaRPr lang="ru-RU" sz="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buAutoNum type="arabicPeriod"/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Содержательность и полнота информации;</a:t>
            </a:r>
          </a:p>
          <a:p>
            <a:pPr marL="457200" lvl="0" indent="-457200">
              <a:buFont typeface="+mj-lt"/>
              <a:buAutoNum type="arabicPeriod"/>
            </a:pPr>
            <a:endParaRPr lang="ru-RU" sz="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Оперативность предоставления актуальной информации;</a:t>
            </a:r>
          </a:p>
          <a:p>
            <a:pPr marL="457200" lvl="0" indent="-457200">
              <a:buFont typeface="+mj-lt"/>
              <a:buAutoNum type="arabicPeriod"/>
            </a:pPr>
            <a:endParaRPr lang="ru-RU" sz="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Соответствие дизайна профсоюзной страницы целям, задачам, структуре и содержанию  официального сайта образовательного учреждения;</a:t>
            </a:r>
          </a:p>
          <a:p>
            <a:pPr marL="457200" lvl="0" indent="-457200">
              <a:buFont typeface="+mj-lt"/>
              <a:buAutoNum type="arabicPeriod"/>
            </a:pPr>
            <a:endParaRPr lang="ru-RU" sz="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Соответствие профсоюзной страницы критериям технологичности и функциональности, в том числе:</a:t>
            </a:r>
          </a:p>
          <a:p>
            <a:pPr marL="457200" indent="-457200"/>
            <a:r>
              <a:rPr lang="ru-RU" sz="1600" dirty="0" smtClean="0"/>
              <a:t>скорость загрузки страниц сайта; </a:t>
            </a:r>
          </a:p>
          <a:p>
            <a:pPr marL="457200" indent="-457200"/>
            <a:r>
              <a:rPr lang="ru-RU" sz="1600" dirty="0" smtClean="0"/>
              <a:t>удобная навигация, включающая вложенные меню, позволяющая быстро найти основные материалы  профсоюзной страницы; </a:t>
            </a:r>
          </a:p>
          <a:p>
            <a:pPr lvl="0"/>
            <a:r>
              <a:rPr lang="ru-RU" sz="1600" dirty="0" smtClean="0"/>
              <a:t>стилистическая выдержанность (единообразие) дизайна; </a:t>
            </a:r>
          </a:p>
          <a:p>
            <a:pPr lvl="0"/>
            <a:r>
              <a:rPr lang="ru-RU" sz="1600" dirty="0" smtClean="0"/>
              <a:t>читаемость шрифтов, т. е. достаточный размер;</a:t>
            </a:r>
          </a:p>
          <a:p>
            <a:pPr lvl="0"/>
            <a:r>
              <a:rPr lang="ru-RU" sz="1600" dirty="0" smtClean="0"/>
              <a:t>отсутствие стилистических и орфографических ошибок на странице первичной профсоюзной организации;</a:t>
            </a:r>
          </a:p>
          <a:p>
            <a:pPr lvl="0"/>
            <a:r>
              <a:rPr lang="ru-RU" sz="1600" dirty="0" smtClean="0"/>
              <a:t> отсутствие неработающих ссылок.</a:t>
            </a:r>
          </a:p>
          <a:p>
            <a:pPr marL="457200" indent="-457200">
              <a:buNone/>
            </a:pPr>
            <a:endParaRPr lang="ru-RU" sz="1800" dirty="0" smtClean="0"/>
          </a:p>
          <a:p>
            <a:pPr marL="457200" indent="-457200">
              <a:buNone/>
            </a:pPr>
            <a:endParaRPr lang="ru-RU" sz="1800" dirty="0" smtClean="0"/>
          </a:p>
          <a:p>
            <a:pPr algn="just">
              <a:buNone/>
            </a:pPr>
            <a:r>
              <a:rPr lang="ru-RU" sz="2400" b="1" dirty="0" smtClean="0"/>
              <a:t>	</a:t>
            </a:r>
            <a:endParaRPr lang="ru-RU" sz="2400" dirty="0" smtClean="0"/>
          </a:p>
          <a:p>
            <a:pPr algn="just">
              <a:lnSpc>
                <a:spcPct val="150000"/>
              </a:lnSpc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908720"/>
            <a:ext cx="8229600" cy="504056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Создание страницы ППО на сайте ОУ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компетенции образовательной организации относится обеспечение создания и ведения официального сайта образовательной организации в сети «Интернет».  </a:t>
            </a:r>
            <a:r>
              <a:rPr lang="ru-RU" sz="1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1600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п. 21 ч. 3 ст. </a:t>
            </a:r>
            <a:r>
              <a:rPr lang="ru-RU" sz="1600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</a:t>
            </a:r>
            <a:r>
              <a:rPr lang="ru-RU" sz="1600" dirty="0" smtClean="0">
                <a:solidFill>
                  <a:schemeClr val="accent2"/>
                </a:solidFill>
              </a:rPr>
              <a:t>Федерального закона «Об образовании в Российской Федерации»</a:t>
            </a:r>
            <a:r>
              <a:rPr lang="ru-RU" sz="1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16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Образовательные организации в обязательном порядке обеспечивают открытость и доступность указанной в ст.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</a:t>
            </a:r>
            <a:r>
              <a:rPr lang="ru-RU" sz="2000" b="1" dirty="0" smtClean="0"/>
              <a:t>данного </a:t>
            </a:r>
            <a:r>
              <a:rPr lang="ru-RU" sz="2000" b="1" dirty="0" smtClean="0"/>
              <a:t>Закона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информации, а также иной информации, которая размещается, опубликовывается по решению образовательной организации и (или) размещение, опубликование которой являются обязательными в соответствии с законодательством Российской Федерации.</a:t>
            </a:r>
            <a:r>
              <a:rPr lang="ru-RU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908720"/>
            <a:ext cx="8229600" cy="792088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Областное трёхстороннее соглашение 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на 2015-2017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8.3. Стороны согласились, что работодатели, осуществляющие деятельность в системе образования Свердловской области, и их полномочные представители обязаны:</a:t>
            </a:r>
          </a:p>
          <a:p>
            <a:pPr algn="just"/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8.3.8. Размещать на сайте образовательной организации страницу первичной профсоюзной организации.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764704"/>
            <a:ext cx="8229600" cy="93610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Профсоюзному комитету ППО 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необходимо знать: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Страница первичной профсоюзной организации на официальном сайте образовательного учреждения – это совокупность электронных документов (файлов),  отражающих различные аспекты деятельности первичной профсоюзной организации в образовательном учреждении, она должна быть четко структурированной, нести законченную смысловую нагрузку и иметь единое стилевое решение.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0081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Профсоюзному комитету ППО 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необходимо знать: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Страница первичной профсоюзной организации на сайте имеет статус официального информационного ресурса.</a:t>
            </a:r>
          </a:p>
          <a:p>
            <a:pPr algn="just">
              <a:buNone/>
            </a:pP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Информация, представленная на странице сайта образовательного учреждения, должна быть достоверной, открытой и общедоступной, способствовать формированию положительного имиджа Профсоюза.</a:t>
            </a:r>
          </a:p>
          <a:p>
            <a:pPr algn="just">
              <a:buNone/>
            </a:pP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0081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Профсоюзному комитету ППО 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необходимо знать: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Права на все информационные материалы, размещенные на профсоюзной странице сайта, принадлежат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первичной профсоюзной организации и авторам материалов.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При использовании материалов опубликованной на других сайтах, </a:t>
            </a:r>
            <a:r>
              <a:rPr lang="ru-RU" sz="2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ссылка на источник обязательна.</a:t>
            </a:r>
            <a:endParaRPr lang="ru-RU" sz="20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0081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Профсоюзному комитету ППО 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необходимо знать: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Не размещайте на сайтах информацию которая является </a:t>
            </a:r>
            <a:r>
              <a:rPr lang="ru-RU" sz="24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«уникальной»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(которой может воспользоваться не член Профсоюза в своих целях):</a:t>
            </a:r>
          </a:p>
          <a:p>
            <a:pPr algn="just"/>
            <a:r>
              <a:rPr lang="ru-RU" sz="2000" dirty="0" smtClean="0"/>
              <a:t> информацию которую готовит обком Профсоюза;</a:t>
            </a:r>
          </a:p>
          <a:p>
            <a:pPr algn="just"/>
            <a:r>
              <a:rPr lang="ru-RU" sz="2000" dirty="0" smtClean="0"/>
              <a:t> различные  методические сборники, </a:t>
            </a:r>
          </a:p>
          <a:p>
            <a:pPr algn="just"/>
            <a:r>
              <a:rPr lang="ru-RU" sz="2000" dirty="0" smtClean="0"/>
              <a:t>еженедельную информацию об изменениях в законодательстве. </a:t>
            </a:r>
          </a:p>
          <a:p>
            <a:pPr algn="just">
              <a:buNone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000" i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Такую </a:t>
            </a:r>
            <a:r>
              <a:rPr lang="ru-RU" sz="2000" i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информацию необходимо рассылать только на личные </a:t>
            </a:r>
            <a:r>
              <a:rPr lang="ru-RU" sz="2000" i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адреса или писать заголовок материала, информацию о котором можно получить в профкоме !!!</a:t>
            </a:r>
            <a:endParaRPr lang="ru-RU" sz="2000" i="1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10081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Профсоюзному комитету ППО 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необходимо знать: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Концепция и структура профсоюзной страницы на сайте образовательного учреждения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должна быть обсуждена на заседании профкома первичной профсоюзной организации.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None/>
            </a:pPr>
            <a:endParaRPr lang="ru-RU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4048</TotalTime>
  <Words>1170</Words>
  <Application>Microsoft Office PowerPoint</Application>
  <PresentationFormat>Экран (4:3)</PresentationFormat>
  <Paragraphs>184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Оформление по умолчанию</vt:lpstr>
      <vt:lpstr>Специальное оформление</vt:lpstr>
      <vt:lpstr>1_Специальное оформление</vt:lpstr>
      <vt:lpstr>Слайд 1</vt:lpstr>
      <vt:lpstr>Слайд 2</vt:lpstr>
      <vt:lpstr>Создание страницы ППО на сайте ОУ </vt:lpstr>
      <vt:lpstr>Областное трёхстороннее соглашение  на 2015-2017  </vt:lpstr>
      <vt:lpstr>Профсоюзному комитету ППО  необходимо знать: </vt:lpstr>
      <vt:lpstr>Профсоюзному комитету ППО  необходимо знать: </vt:lpstr>
      <vt:lpstr>Профсоюзному комитету ППО  необходимо знать: </vt:lpstr>
      <vt:lpstr>Профсоюзному комитету ППО  необходимо знать: </vt:lpstr>
      <vt:lpstr>Профсоюзному комитету ППО  необходимо знать: </vt:lpstr>
      <vt:lpstr>Примерный перечень материалов  для размещения на сайте:   </vt:lpstr>
      <vt:lpstr>Примерный перечень материалов  для размещения на сайте:   </vt:lpstr>
      <vt:lpstr>Примерный перечень материалов  для размещения на сайте:   </vt:lpstr>
      <vt:lpstr>Примерный перечень материалов  для размещения на сайте:   </vt:lpstr>
      <vt:lpstr>Примерный перечень материалов  для размещения на сайте:   </vt:lpstr>
      <vt:lpstr>Примерный перечень материалов  для размещения на сайте:   </vt:lpstr>
      <vt:lpstr>Примерный перечень материалов  для размещения на сайте:   </vt:lpstr>
      <vt:lpstr>Информация,  запрещенная к размещению на странице первичной профсоюзной организации   </vt:lpstr>
      <vt:lpstr>Разработка и функционирование страницы ППО на сайте образовательного учреждения    </vt:lpstr>
      <vt:lpstr>Разработка и функционирование страницы ППО на сайте образовательного учреждения    </vt:lpstr>
      <vt:lpstr>Разработка и функционирование страницы ППО на сайте образовательного учреждения    </vt:lpstr>
      <vt:lpstr>Разработка и функционирование страницы ППО на сайте образовательного учреждения    </vt:lpstr>
      <vt:lpstr>Показатели эффективности работы страницы первичной профсоюзной организации:    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М00025001</cp:lastModifiedBy>
  <cp:revision>420</cp:revision>
  <dcterms:created xsi:type="dcterms:W3CDTF">2012-07-09T18:19:04Z</dcterms:created>
  <dcterms:modified xsi:type="dcterms:W3CDTF">2017-06-01T05:10:23Z</dcterms:modified>
</cp:coreProperties>
</file>